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mp3" ContentType="audio/mpe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6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5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A7300-A51F-4794-A256-11CDB5014F4D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65E0-6608-4D21-B79B-94DE17E36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222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A7300-A51F-4794-A256-11CDB5014F4D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65E0-6608-4D21-B79B-94DE17E36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193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A7300-A51F-4794-A256-11CDB5014F4D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65E0-6608-4D21-B79B-94DE17E36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808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A7300-A51F-4794-A256-11CDB5014F4D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65E0-6608-4D21-B79B-94DE17E36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322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A7300-A51F-4794-A256-11CDB5014F4D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65E0-6608-4D21-B79B-94DE17E36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43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A7300-A51F-4794-A256-11CDB5014F4D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65E0-6608-4D21-B79B-94DE17E36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396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A7300-A51F-4794-A256-11CDB5014F4D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65E0-6608-4D21-B79B-94DE17E36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88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A7300-A51F-4794-A256-11CDB5014F4D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65E0-6608-4D21-B79B-94DE17E36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237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A7300-A51F-4794-A256-11CDB5014F4D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65E0-6608-4D21-B79B-94DE17E36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995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A7300-A51F-4794-A256-11CDB5014F4D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65E0-6608-4D21-B79B-94DE17E36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254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A7300-A51F-4794-A256-11CDB5014F4D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65E0-6608-4D21-B79B-94DE17E36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811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A7300-A51F-4794-A256-11CDB5014F4D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365E0-6608-4D21-B79B-94DE17E36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791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2.xml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openxmlformats.org/officeDocument/2006/relationships/image" Target="../media/image12.png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7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488" y="0"/>
            <a:ext cx="9161488" cy="663281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7488" y="1122362"/>
            <a:ext cx="9161488" cy="3558820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Module 4 Unit 2</a:t>
            </a:r>
            <a:br>
              <a:rPr lang="en-US" altLang="zh-CN" sz="4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Thirteen, fourteen, fifteen…</a:t>
            </a:r>
            <a:br>
              <a:rPr lang="en-US" altLang="zh-CN" sz="4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CN" sz="4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81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4876" y="215001"/>
            <a:ext cx="7886700" cy="5767367"/>
          </a:xfrm>
          <a:prstGeom prst="rect">
            <a:avLst/>
          </a:prstGeom>
        </p:spPr>
      </p:pic>
      <p:sp>
        <p:nvSpPr>
          <p:cNvPr id="5" name="椭圆形标注 4"/>
          <p:cNvSpPr/>
          <p:nvPr/>
        </p:nvSpPr>
        <p:spPr>
          <a:xfrm>
            <a:off x="0" y="1113761"/>
            <a:ext cx="4913194" cy="1824500"/>
          </a:xfrm>
          <a:prstGeom prst="wedgeEllipseCallout">
            <a:avLst>
              <a:gd name="adj1" fmla="val 9387"/>
              <a:gd name="adj2" fmla="val 8112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rgbClr val="FF0000"/>
                </a:solidFill>
              </a:rPr>
              <a:t>I’m afraid </a:t>
            </a:r>
            <a:r>
              <a:rPr lang="en-US" altLang="zh-CN" sz="3600" dirty="0" smtClean="0">
                <a:solidFill>
                  <a:schemeClr val="tx1"/>
                </a:solidFill>
              </a:rPr>
              <a:t>we can’t see all the peaches.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1951629" y="4906503"/>
            <a:ext cx="4913194" cy="1824500"/>
          </a:xfrm>
          <a:prstGeom prst="wedgeEllipseCallout">
            <a:avLst>
              <a:gd name="adj1" fmla="val 40220"/>
              <a:gd name="adj2" fmla="val -4828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No, we can’t. </a:t>
            </a:r>
          </a:p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I </a:t>
            </a:r>
            <a:r>
              <a:rPr lang="en-US" altLang="zh-CN" sz="3600" dirty="0" smtClean="0">
                <a:solidFill>
                  <a:srgbClr val="FF0000"/>
                </a:solidFill>
              </a:rPr>
              <a:t>feel tired </a:t>
            </a:r>
            <a:r>
              <a:rPr lang="en-US" altLang="zh-CN" sz="3600" dirty="0" smtClean="0">
                <a:solidFill>
                  <a:schemeClr val="tx1"/>
                </a:solidFill>
              </a:rPr>
              <a:t>now. Let’s go home.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6443" y="3384645"/>
            <a:ext cx="2430154" cy="1438859"/>
          </a:xfrm>
          <a:prstGeom prst="wedgeEllipseCallout">
            <a:avLst>
              <a:gd name="adj1" fmla="val 51098"/>
              <a:gd name="adj2" fmla="val 3634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All right</a:t>
            </a:r>
            <a:r>
              <a:rPr lang="en-US" altLang="zh-CN" sz="3200" dirty="0" smtClean="0">
                <a:solidFill>
                  <a:schemeClr val="tx1"/>
                </a:solidFill>
              </a:rPr>
              <a:t>. Let’s go!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8" name="P23-A2-4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098877" y="1217566"/>
            <a:ext cx="946245" cy="946245"/>
          </a:xfrm>
        </p:spPr>
      </p:pic>
      <p:pic>
        <p:nvPicPr>
          <p:cNvPr id="9" name="P23-A2-5-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918579" y="4944404"/>
            <a:ext cx="609600" cy="609600"/>
          </a:xfrm>
          <a:prstGeom prst="rect">
            <a:avLst/>
          </a:prstGeom>
        </p:spPr>
      </p:pic>
      <p:pic>
        <p:nvPicPr>
          <p:cNvPr id="10" name="P23-A2-5-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932226" y="5647609"/>
            <a:ext cx="609600" cy="609600"/>
          </a:xfrm>
          <a:prstGeom prst="rect">
            <a:avLst/>
          </a:prstGeom>
        </p:spPr>
      </p:pic>
      <p:pic>
        <p:nvPicPr>
          <p:cNvPr id="11" name="P23-A2-5-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932226" y="6257209"/>
            <a:ext cx="609600" cy="609600"/>
          </a:xfrm>
          <a:prstGeom prst="rect">
            <a:avLst/>
          </a:prstGeom>
        </p:spPr>
      </p:pic>
      <p:pic>
        <p:nvPicPr>
          <p:cNvPr id="12" name="P23-A2-6-1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951629" y="3548268"/>
            <a:ext cx="609600" cy="609600"/>
          </a:xfrm>
          <a:prstGeom prst="rect">
            <a:avLst/>
          </a:prstGeom>
        </p:spPr>
      </p:pic>
      <p:pic>
        <p:nvPicPr>
          <p:cNvPr id="13" name="P23-A2-6-2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951629" y="41578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31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6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7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16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6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96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88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859" y="2129099"/>
            <a:ext cx="4239212" cy="3656320"/>
          </a:xfrm>
          <a:prstGeom prst="rect">
            <a:avLst/>
          </a:prstGeom>
        </p:spPr>
      </p:pic>
      <p:sp>
        <p:nvSpPr>
          <p:cNvPr id="8" name="椭圆形标注 7"/>
          <p:cNvSpPr/>
          <p:nvPr/>
        </p:nvSpPr>
        <p:spPr>
          <a:xfrm>
            <a:off x="3370998" y="0"/>
            <a:ext cx="5568286" cy="2359340"/>
          </a:xfrm>
          <a:prstGeom prst="wedgeEllipseCallout">
            <a:avLst>
              <a:gd name="adj1" fmla="val -25221"/>
              <a:gd name="adj2" fmla="val 5486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rgbClr val="FF0000"/>
                </a:solidFill>
              </a:rPr>
              <a:t>I’m afraid </a:t>
            </a:r>
            <a:r>
              <a:rPr lang="en-US" altLang="zh-CN" sz="3600" dirty="0" smtClean="0">
                <a:solidFill>
                  <a:schemeClr val="tx1"/>
                </a:solidFill>
              </a:rPr>
              <a:t>I’ll be late for school! I have to run fast!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57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270" y="1320964"/>
            <a:ext cx="4222546" cy="4813703"/>
          </a:xfrm>
          <a:prstGeom prst="rect">
            <a:avLst/>
          </a:prstGeom>
        </p:spPr>
      </p:pic>
      <p:sp>
        <p:nvSpPr>
          <p:cNvPr id="5" name="椭圆形标注 4"/>
          <p:cNvSpPr/>
          <p:nvPr/>
        </p:nvSpPr>
        <p:spPr>
          <a:xfrm>
            <a:off x="245659" y="552868"/>
            <a:ext cx="4913194" cy="1824500"/>
          </a:xfrm>
          <a:prstGeom prst="wedgeEllipseCallout">
            <a:avLst>
              <a:gd name="adj1" fmla="val 47442"/>
              <a:gd name="adj2" fmla="val 6840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I </a:t>
            </a:r>
            <a:r>
              <a:rPr lang="en-US" altLang="zh-CN" sz="3600" dirty="0" smtClean="0">
                <a:solidFill>
                  <a:srgbClr val="FF0000"/>
                </a:solidFill>
              </a:rPr>
              <a:t>feel tired </a:t>
            </a:r>
            <a:r>
              <a:rPr lang="en-US" altLang="zh-CN" sz="3600" dirty="0" smtClean="0">
                <a:solidFill>
                  <a:schemeClr val="tx1"/>
                </a:solidFill>
              </a:rPr>
              <a:t>now. I can’t run!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38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8"/>
          <a:stretch/>
        </p:blipFill>
        <p:spPr>
          <a:xfrm>
            <a:off x="2630036" y="1937334"/>
            <a:ext cx="3497807" cy="3371645"/>
          </a:xfrm>
        </p:spPr>
      </p:pic>
      <p:sp>
        <p:nvSpPr>
          <p:cNvPr id="5" name="椭圆 4"/>
          <p:cNvSpPr/>
          <p:nvPr/>
        </p:nvSpPr>
        <p:spPr>
          <a:xfrm>
            <a:off x="2715904" y="1978925"/>
            <a:ext cx="1296538" cy="9416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形标注 5"/>
          <p:cNvSpPr/>
          <p:nvPr/>
        </p:nvSpPr>
        <p:spPr>
          <a:xfrm>
            <a:off x="1414959" y="1217904"/>
            <a:ext cx="2430154" cy="1438859"/>
          </a:xfrm>
          <a:prstGeom prst="wedgeEllipseCallout">
            <a:avLst>
              <a:gd name="adj1" fmla="val 51098"/>
              <a:gd name="adj2" fmla="val 3634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rgbClr val="FF0000"/>
                </a:solidFill>
              </a:rPr>
              <a:t>All right</a:t>
            </a:r>
            <a:r>
              <a:rPr lang="en-US" altLang="zh-CN" sz="3600" dirty="0" smtClean="0">
                <a:solidFill>
                  <a:schemeClr val="tx1"/>
                </a:solidFill>
              </a:rPr>
              <a:t>. Let’s go!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4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Listen, watch and say: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85" name="ShockwaveFlash1" r:id="rId2" imgW="7493040" imgH="5037120"/>
        </mc:Choice>
        <mc:Fallback>
          <p:control name="ShockwaveFlash1" r:id="rId2" imgW="7493040" imgH="503712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25500" y="1139826"/>
                  <a:ext cx="7493000" cy="5037137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9353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379" y="365126"/>
            <a:ext cx="9162230" cy="617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3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Let’s chant!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108" name="ShockwaveFlash1" r:id="rId2" imgW="7723080" imgH="4902120"/>
        </mc:Choice>
        <mc:Fallback>
          <p:control name="ShockwaveFlash1" r:id="rId2" imgW="7723080" imgH="490212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28650" y="1825625"/>
                  <a:ext cx="7723188" cy="4902200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07080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7573"/>
            <a:ext cx="9144000" cy="43219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0973" y="67686"/>
            <a:ext cx="79020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We’ll have a spring outgoing! </a:t>
            </a:r>
          </a:p>
          <a:p>
            <a:r>
              <a:rPr lang="en-US" altLang="zh-CN" sz="3600" dirty="0" smtClean="0"/>
              <a:t>What will you do?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65753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479"/>
            <a:ext cx="9144000" cy="8807694"/>
          </a:xfrm>
          <a:prstGeom prst="rect">
            <a:avLst/>
          </a:prstGeom>
        </p:spPr>
      </p:pic>
      <p:sp>
        <p:nvSpPr>
          <p:cNvPr id="4" name="竖卷形 3"/>
          <p:cNvSpPr/>
          <p:nvPr/>
        </p:nvSpPr>
        <p:spPr>
          <a:xfrm>
            <a:off x="1692322" y="268068"/>
            <a:ext cx="6168788" cy="5199797"/>
          </a:xfrm>
          <a:prstGeom prst="verticalScroll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0458" y="268068"/>
            <a:ext cx="3102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/>
              <a:t>spring outgoing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738649" y="2318642"/>
            <a:ext cx="532263" cy="4503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8649" y="3215983"/>
            <a:ext cx="532263" cy="4503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38650" y="1414478"/>
            <a:ext cx="532263" cy="4503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38649" y="4116736"/>
            <a:ext cx="532263" cy="4503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493827" y="1291650"/>
            <a:ext cx="32888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ride a bike</a:t>
            </a:r>
            <a:endParaRPr lang="zh-CN" altLang="en-US" sz="3600" dirty="0"/>
          </a:p>
        </p:txBody>
      </p:sp>
      <p:sp>
        <p:nvSpPr>
          <p:cNvPr id="11" name="文本框 10"/>
          <p:cNvSpPr txBox="1"/>
          <p:nvPr/>
        </p:nvSpPr>
        <p:spPr>
          <a:xfrm>
            <a:off x="3493827" y="2221635"/>
            <a:ext cx="32888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fly a kite</a:t>
            </a:r>
            <a:endParaRPr lang="zh-CN" altLang="en-US" sz="3600" dirty="0"/>
          </a:p>
        </p:txBody>
      </p:sp>
      <p:sp>
        <p:nvSpPr>
          <p:cNvPr id="12" name="文本框 11"/>
          <p:cNvSpPr txBox="1"/>
          <p:nvPr/>
        </p:nvSpPr>
        <p:spPr>
          <a:xfrm>
            <a:off x="3493826" y="3151620"/>
            <a:ext cx="3875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pick strawberries</a:t>
            </a:r>
            <a:endParaRPr lang="zh-CN" altLang="en-US" sz="3600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3493826" y="4567112"/>
            <a:ext cx="25521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809164" y="1316500"/>
            <a:ext cx="57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09164" y="2266241"/>
            <a:ext cx="57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22812" y="4018758"/>
            <a:ext cx="57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9" name="椭圆形标注 18"/>
          <p:cNvSpPr/>
          <p:nvPr/>
        </p:nvSpPr>
        <p:spPr>
          <a:xfrm>
            <a:off x="3680458" y="4821533"/>
            <a:ext cx="4913194" cy="1824500"/>
          </a:xfrm>
          <a:prstGeom prst="wedgeEllipseCallout">
            <a:avLst>
              <a:gd name="adj1" fmla="val 47442"/>
              <a:gd name="adj2" fmla="val 6840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We’ll have a spring outgoing. We’ll…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76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78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714" y="1296681"/>
            <a:ext cx="6164026" cy="5108707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4285397" y="1873107"/>
            <a:ext cx="3219343" cy="96562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89987" y="96352"/>
            <a:ext cx="79967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Bob has picked some apples. </a:t>
            </a:r>
          </a:p>
          <a:p>
            <a:r>
              <a:rPr lang="en-US" altLang="zh-CN" sz="3600" dirty="0" smtClean="0"/>
              <a:t>How many apples has he got?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91593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27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How many apples has he got?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48" name="ShockwaveFlash1" r:id="rId2" imgW="8078760" imgH="5035680"/>
        </mc:Choice>
        <mc:Fallback>
          <p:control name="ShockwaveFlash1" r:id="rId2" imgW="8078760" imgH="503568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28650" y="1365250"/>
                  <a:ext cx="8078788" cy="5035550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20828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9804"/>
            <a:ext cx="7886700" cy="5767367"/>
          </a:xfrm>
          <a:prstGeom prst="rect">
            <a:avLst/>
          </a:prstGeom>
        </p:spPr>
      </p:pic>
      <p:sp>
        <p:nvSpPr>
          <p:cNvPr id="5" name="椭圆形标注 4"/>
          <p:cNvSpPr/>
          <p:nvPr/>
        </p:nvSpPr>
        <p:spPr>
          <a:xfrm>
            <a:off x="0" y="5168202"/>
            <a:ext cx="5363570" cy="1637731"/>
          </a:xfrm>
          <a:prstGeom prst="wedgeEllipseCallout">
            <a:avLst>
              <a:gd name="adj1" fmla="val 9943"/>
              <a:gd name="adj2" fmla="val -62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Look at the peaches on these trees! Let’s c</a:t>
            </a:r>
            <a:r>
              <a:rPr lang="en-US" altLang="zh-CN" sz="3200" dirty="0" smtClean="0">
                <a:solidFill>
                  <a:srgbClr val="FF0000"/>
                </a:solidFill>
              </a:rPr>
              <a:t>ou</a:t>
            </a:r>
            <a:r>
              <a:rPr lang="en-US" altLang="zh-CN" sz="3200" dirty="0" smtClean="0">
                <a:solidFill>
                  <a:schemeClr val="tx1"/>
                </a:solidFill>
              </a:rPr>
              <a:t>nt them!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6987653" y="5427727"/>
            <a:ext cx="1828373" cy="1063721"/>
          </a:xfrm>
          <a:prstGeom prst="wedgeEllipseCallout">
            <a:avLst>
              <a:gd name="adj1" fmla="val -43801"/>
              <a:gd name="adj2" fmla="val -9842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ok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0221" y="488769"/>
            <a:ext cx="629161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000" dirty="0" smtClean="0"/>
              <a:t>Can you see all the peaches?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61969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How many peaches?</a:t>
            </a:r>
            <a:br>
              <a:rPr lang="en-US" altLang="zh-CN" dirty="0" smtClean="0"/>
            </a:br>
            <a:r>
              <a:rPr lang="en-US" altLang="zh-CN" dirty="0" smtClean="0"/>
              <a:t>Can they see all the peaches?</a:t>
            </a:r>
            <a:endParaRPr lang="zh-CN" alt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70" name="ShockwaveFlash1" r:id="rId2" imgW="7493040" imgH="5037120"/>
        </mc:Choice>
        <mc:Fallback>
          <p:control name="ShockwaveFlash1" r:id="rId2" imgW="7493040" imgH="503712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19150" y="1690688"/>
                  <a:ext cx="7493000" cy="5037137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92956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How many peaches? Let’s c</a:t>
            </a:r>
            <a:r>
              <a:rPr lang="en-US" altLang="zh-CN" dirty="0" smtClean="0">
                <a:solidFill>
                  <a:srgbClr val="FF0000"/>
                </a:solidFill>
              </a:rPr>
              <a:t>ou</a:t>
            </a:r>
            <a:r>
              <a:rPr lang="en-US" altLang="zh-CN" dirty="0" smtClean="0"/>
              <a:t>nt!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605" y="1054692"/>
            <a:ext cx="3745010" cy="19661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88296" y="1054692"/>
            <a:ext cx="4027833" cy="18659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2900" y="3960361"/>
            <a:ext cx="3939715" cy="19574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b="4143"/>
          <a:stretch/>
        </p:blipFill>
        <p:spPr>
          <a:xfrm>
            <a:off x="4945689" y="3899449"/>
            <a:ext cx="3870439" cy="196908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93701" y="3112546"/>
            <a:ext cx="3451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70C0"/>
                </a:solidFill>
              </a:rPr>
              <a:t>thir</a:t>
            </a:r>
            <a:r>
              <a:rPr lang="en-US" altLang="zh-CN" sz="4000" dirty="0" smtClean="0">
                <a:solidFill>
                  <a:srgbClr val="FF0000"/>
                </a:solidFill>
              </a:rPr>
              <a:t>teen</a:t>
            </a:r>
            <a:r>
              <a:rPr lang="en-US" altLang="zh-CN" sz="4000" dirty="0" smtClean="0"/>
              <a:t> </a:t>
            </a:r>
            <a:endParaRPr lang="zh-CN" altLang="en-US" sz="4000" dirty="0"/>
          </a:p>
        </p:txBody>
      </p:sp>
      <p:sp>
        <p:nvSpPr>
          <p:cNvPr id="9" name="文本框 8"/>
          <p:cNvSpPr txBox="1"/>
          <p:nvPr/>
        </p:nvSpPr>
        <p:spPr>
          <a:xfrm>
            <a:off x="5692012" y="3110390"/>
            <a:ext cx="3451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four</a:t>
            </a:r>
            <a:r>
              <a:rPr lang="en-US" altLang="zh-CN" sz="4000" dirty="0" smtClean="0">
                <a:solidFill>
                  <a:srgbClr val="FF0000"/>
                </a:solidFill>
              </a:rPr>
              <a:t>teen</a:t>
            </a:r>
            <a:r>
              <a:rPr lang="en-US" altLang="zh-CN" sz="4000" dirty="0" smtClean="0"/>
              <a:t> </a:t>
            </a:r>
            <a:endParaRPr lang="zh-CN" altLang="en-US" sz="4000" dirty="0"/>
          </a:p>
        </p:txBody>
      </p:sp>
      <p:sp>
        <p:nvSpPr>
          <p:cNvPr id="10" name="文本框 9"/>
          <p:cNvSpPr txBox="1"/>
          <p:nvPr/>
        </p:nvSpPr>
        <p:spPr>
          <a:xfrm>
            <a:off x="1493701" y="5917829"/>
            <a:ext cx="3451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70C0"/>
                </a:solidFill>
              </a:rPr>
              <a:t>fif</a:t>
            </a:r>
            <a:r>
              <a:rPr lang="en-US" altLang="zh-CN" sz="4000" dirty="0" smtClean="0">
                <a:solidFill>
                  <a:srgbClr val="FF0000"/>
                </a:solidFill>
              </a:rPr>
              <a:t>teen</a:t>
            </a:r>
            <a:r>
              <a:rPr lang="en-US" altLang="zh-CN" sz="4000" dirty="0" smtClean="0"/>
              <a:t> </a:t>
            </a:r>
            <a:endParaRPr lang="zh-CN" altLang="en-US" sz="40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917850" y="5917829"/>
            <a:ext cx="3451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six</a:t>
            </a:r>
            <a:r>
              <a:rPr lang="en-US" altLang="zh-CN" sz="4000" dirty="0" smtClean="0">
                <a:solidFill>
                  <a:srgbClr val="FF0000"/>
                </a:solidFill>
              </a:rPr>
              <a:t>teen</a:t>
            </a:r>
            <a:r>
              <a:rPr lang="en-US" altLang="zh-CN" sz="4000" dirty="0" smtClean="0"/>
              <a:t> 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8320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49" y="-179222"/>
            <a:ext cx="7886700" cy="1325563"/>
          </a:xfrm>
        </p:spPr>
        <p:txBody>
          <a:bodyPr/>
          <a:lstStyle/>
          <a:p>
            <a:r>
              <a:rPr lang="en-US" altLang="zh-CN" dirty="0"/>
              <a:t>How many peaches?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r="33159"/>
          <a:stretch/>
        </p:blipFill>
        <p:spPr>
          <a:xfrm>
            <a:off x="356706" y="1146341"/>
            <a:ext cx="8430587" cy="19413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47626" y="3993294"/>
            <a:ext cx="3467724" cy="18169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9445" t="-1406" r="-168" b="1406"/>
          <a:stretch/>
        </p:blipFill>
        <p:spPr>
          <a:xfrm>
            <a:off x="258115" y="3868902"/>
            <a:ext cx="3875111" cy="19413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93701" y="3112546"/>
            <a:ext cx="3451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seven</a:t>
            </a:r>
            <a:r>
              <a:rPr lang="en-US" altLang="zh-CN" sz="4000" dirty="0" smtClean="0">
                <a:solidFill>
                  <a:srgbClr val="FF0000"/>
                </a:solidFill>
              </a:rPr>
              <a:t>teen</a:t>
            </a:r>
            <a:r>
              <a:rPr lang="en-US" altLang="zh-CN" sz="4000" dirty="0" smtClean="0"/>
              <a:t> </a:t>
            </a:r>
            <a:endParaRPr lang="zh-CN" altLang="en-US" sz="4000" dirty="0"/>
          </a:p>
        </p:txBody>
      </p:sp>
      <p:sp>
        <p:nvSpPr>
          <p:cNvPr id="8" name="文本框 7"/>
          <p:cNvSpPr txBox="1"/>
          <p:nvPr/>
        </p:nvSpPr>
        <p:spPr>
          <a:xfrm>
            <a:off x="5705840" y="2945766"/>
            <a:ext cx="3451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70C0"/>
                </a:solidFill>
              </a:rPr>
              <a:t>eigh</a:t>
            </a:r>
            <a:r>
              <a:rPr lang="en-US" altLang="zh-CN" sz="4000" dirty="0" smtClean="0">
                <a:solidFill>
                  <a:srgbClr val="FF0000"/>
                </a:solidFill>
              </a:rPr>
              <a:t>teen</a:t>
            </a:r>
            <a:r>
              <a:rPr lang="en-US" altLang="zh-CN" sz="4000" dirty="0" smtClean="0"/>
              <a:t> </a:t>
            </a:r>
            <a:endParaRPr lang="zh-CN" altLang="en-US" sz="4000" dirty="0"/>
          </a:p>
        </p:txBody>
      </p:sp>
      <p:sp>
        <p:nvSpPr>
          <p:cNvPr id="9" name="文本框 8"/>
          <p:cNvSpPr txBox="1"/>
          <p:nvPr/>
        </p:nvSpPr>
        <p:spPr>
          <a:xfrm>
            <a:off x="1120011" y="5858718"/>
            <a:ext cx="3451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nine</a:t>
            </a:r>
            <a:r>
              <a:rPr lang="en-US" altLang="zh-CN" sz="4000" dirty="0" smtClean="0">
                <a:solidFill>
                  <a:srgbClr val="FF0000"/>
                </a:solidFill>
              </a:rPr>
              <a:t>teen</a:t>
            </a:r>
            <a:r>
              <a:rPr lang="en-US" altLang="zh-CN" sz="4000" dirty="0" smtClean="0"/>
              <a:t> </a:t>
            </a:r>
            <a:endParaRPr lang="zh-CN" altLang="en-US" sz="4000" dirty="0"/>
          </a:p>
        </p:txBody>
      </p:sp>
      <p:sp>
        <p:nvSpPr>
          <p:cNvPr id="10" name="文本框 9"/>
          <p:cNvSpPr txBox="1"/>
          <p:nvPr/>
        </p:nvSpPr>
        <p:spPr>
          <a:xfrm>
            <a:off x="5863259" y="5832965"/>
            <a:ext cx="3451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twen</a:t>
            </a:r>
            <a:r>
              <a:rPr lang="en-US" altLang="zh-CN" sz="4000" dirty="0" smtClean="0">
                <a:solidFill>
                  <a:srgbClr val="FF0000"/>
                </a:solidFill>
              </a:rPr>
              <a:t>ty</a:t>
            </a:r>
            <a:r>
              <a:rPr lang="en-US" altLang="zh-CN" sz="4000" dirty="0" smtClean="0"/>
              <a:t> 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06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2736" t="709" r="18289" b="62720"/>
          <a:stretch/>
        </p:blipFill>
        <p:spPr>
          <a:xfrm>
            <a:off x="8005939" y="5016329"/>
            <a:ext cx="674169" cy="60193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2736" t="709" r="18289" b="62720"/>
          <a:stretch/>
        </p:blipFill>
        <p:spPr>
          <a:xfrm>
            <a:off x="3479784" y="4812049"/>
            <a:ext cx="674169" cy="60193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2736" t="709" r="18289" b="62720"/>
          <a:stretch/>
        </p:blipFill>
        <p:spPr>
          <a:xfrm>
            <a:off x="3479785" y="4269015"/>
            <a:ext cx="674169" cy="6019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080" y="553393"/>
            <a:ext cx="3467724" cy="18169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4991" y="2493177"/>
            <a:ext cx="3451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twen</a:t>
            </a:r>
            <a:r>
              <a:rPr lang="en-US" altLang="zh-CN" sz="4000" dirty="0" smtClean="0">
                <a:solidFill>
                  <a:srgbClr val="FF0000"/>
                </a:solidFill>
              </a:rPr>
              <a:t>ty</a:t>
            </a:r>
            <a:r>
              <a:rPr lang="en-US" altLang="zh-CN" sz="4000" dirty="0" smtClean="0"/>
              <a:t>-one </a:t>
            </a:r>
            <a:endParaRPr lang="zh-CN" altLang="en-US" sz="40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2736" t="709" r="18289" b="62720"/>
          <a:stretch/>
        </p:blipFill>
        <p:spPr>
          <a:xfrm>
            <a:off x="3571922" y="939902"/>
            <a:ext cx="674169" cy="6019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80845" y="553393"/>
            <a:ext cx="3467724" cy="181695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229200" y="2493177"/>
            <a:ext cx="3451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twen</a:t>
            </a:r>
            <a:r>
              <a:rPr lang="en-US" altLang="zh-CN" sz="4000" dirty="0" smtClean="0">
                <a:solidFill>
                  <a:srgbClr val="FF0000"/>
                </a:solidFill>
              </a:rPr>
              <a:t>ty</a:t>
            </a:r>
            <a:r>
              <a:rPr lang="en-US" altLang="zh-CN" sz="4000" dirty="0" smtClean="0"/>
              <a:t>-two </a:t>
            </a:r>
            <a:endParaRPr lang="zh-CN" altLang="en-US" sz="40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2736" t="709" r="18289" b="62720"/>
          <a:stretch/>
        </p:blipFill>
        <p:spPr>
          <a:xfrm>
            <a:off x="8113263" y="859934"/>
            <a:ext cx="674169" cy="60193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2736" t="709" r="18289" b="62720"/>
          <a:stretch/>
        </p:blipFill>
        <p:spPr>
          <a:xfrm>
            <a:off x="8137661" y="1461870"/>
            <a:ext cx="674169" cy="60193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198" y="3599119"/>
            <a:ext cx="3467724" cy="181695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52553" y="5538903"/>
            <a:ext cx="3451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twen</a:t>
            </a:r>
            <a:r>
              <a:rPr lang="en-US" altLang="zh-CN" sz="4000" dirty="0" smtClean="0">
                <a:solidFill>
                  <a:srgbClr val="FF0000"/>
                </a:solidFill>
              </a:rPr>
              <a:t>ty</a:t>
            </a:r>
            <a:r>
              <a:rPr lang="en-US" altLang="zh-CN" sz="4000" dirty="0" smtClean="0"/>
              <a:t>-three </a:t>
            </a:r>
            <a:endParaRPr lang="zh-CN" altLang="en-US" sz="40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2736" t="709" r="18289" b="62720"/>
          <a:stretch/>
        </p:blipFill>
        <p:spPr>
          <a:xfrm>
            <a:off x="3409820" y="3690975"/>
            <a:ext cx="674169" cy="60193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2736" t="709" r="18289" b="62720"/>
          <a:stretch/>
        </p:blipFill>
        <p:spPr>
          <a:xfrm>
            <a:off x="7963072" y="4501131"/>
            <a:ext cx="674169" cy="60193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2736" t="709" r="18289" b="62720"/>
          <a:stretch/>
        </p:blipFill>
        <p:spPr>
          <a:xfrm>
            <a:off x="7920205" y="4030008"/>
            <a:ext cx="674169" cy="60193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35898" y="3599119"/>
            <a:ext cx="3467724" cy="1816954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984253" y="5538903"/>
            <a:ext cx="3451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twen</a:t>
            </a:r>
            <a:r>
              <a:rPr lang="en-US" altLang="zh-CN" sz="4000" dirty="0" smtClean="0">
                <a:solidFill>
                  <a:srgbClr val="FF0000"/>
                </a:solidFill>
              </a:rPr>
              <a:t>ty</a:t>
            </a:r>
            <a:r>
              <a:rPr lang="en-US" altLang="zh-CN" sz="4000" dirty="0" smtClean="0"/>
              <a:t>-four </a:t>
            </a:r>
            <a:endParaRPr lang="zh-CN" altLang="en-US" sz="4000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2736" t="709" r="18289" b="62720"/>
          <a:stretch/>
        </p:blipFill>
        <p:spPr>
          <a:xfrm>
            <a:off x="7911483" y="3542161"/>
            <a:ext cx="674169" cy="60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60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3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83492" y="392421"/>
            <a:ext cx="246939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200" dirty="0" smtClean="0">
                <a:solidFill>
                  <a:srgbClr val="00B0F0"/>
                </a:solidFill>
              </a:rPr>
              <a:t>thir</a:t>
            </a:r>
            <a:r>
              <a:rPr lang="en-US" altLang="zh-CN" sz="3200" dirty="0" smtClean="0">
                <a:solidFill>
                  <a:srgbClr val="FF0000"/>
                </a:solidFill>
              </a:rPr>
              <a:t>teen</a:t>
            </a:r>
          </a:p>
          <a:p>
            <a:pPr marL="0" indent="0">
              <a:buNone/>
            </a:pPr>
            <a:r>
              <a:rPr lang="en-US" altLang="zh-CN" sz="3200" dirty="0" smtClean="0"/>
              <a:t>four</a:t>
            </a:r>
            <a:r>
              <a:rPr lang="en-US" altLang="zh-CN" sz="3200" dirty="0" smtClean="0">
                <a:solidFill>
                  <a:srgbClr val="FF0000"/>
                </a:solidFill>
              </a:rPr>
              <a:t>teen</a:t>
            </a:r>
          </a:p>
          <a:p>
            <a:pPr marL="0" indent="0">
              <a:buNone/>
            </a:pPr>
            <a:r>
              <a:rPr lang="en-US" altLang="zh-CN" sz="3200" dirty="0" smtClean="0">
                <a:solidFill>
                  <a:srgbClr val="00B0F0"/>
                </a:solidFill>
              </a:rPr>
              <a:t>fif</a:t>
            </a:r>
            <a:r>
              <a:rPr lang="en-US" altLang="zh-CN" sz="3200" dirty="0" smtClean="0">
                <a:solidFill>
                  <a:srgbClr val="FF0000"/>
                </a:solidFill>
              </a:rPr>
              <a:t>teen</a:t>
            </a:r>
          </a:p>
          <a:p>
            <a:pPr marL="0" indent="0">
              <a:buNone/>
            </a:pPr>
            <a:r>
              <a:rPr lang="en-US" altLang="zh-CN" sz="3200" dirty="0" smtClean="0"/>
              <a:t>six</a:t>
            </a:r>
            <a:r>
              <a:rPr lang="en-US" altLang="zh-CN" sz="3200" dirty="0" smtClean="0">
                <a:solidFill>
                  <a:srgbClr val="FF0000"/>
                </a:solidFill>
              </a:rPr>
              <a:t>teen</a:t>
            </a:r>
          </a:p>
          <a:p>
            <a:pPr marL="0" indent="0">
              <a:buNone/>
            </a:pPr>
            <a:r>
              <a:rPr lang="en-US" altLang="zh-CN" sz="3200" dirty="0" smtClean="0"/>
              <a:t>seven</a:t>
            </a:r>
            <a:r>
              <a:rPr lang="en-US" altLang="zh-CN" sz="3200" dirty="0" smtClean="0">
                <a:solidFill>
                  <a:srgbClr val="FF0000"/>
                </a:solidFill>
              </a:rPr>
              <a:t>teen</a:t>
            </a:r>
          </a:p>
          <a:p>
            <a:pPr marL="0" indent="0">
              <a:buNone/>
            </a:pPr>
            <a:r>
              <a:rPr lang="en-US" altLang="zh-CN" sz="3200" dirty="0" smtClean="0">
                <a:solidFill>
                  <a:srgbClr val="00B0F0"/>
                </a:solidFill>
              </a:rPr>
              <a:t>eigh</a:t>
            </a:r>
            <a:r>
              <a:rPr lang="en-US" altLang="zh-CN" sz="3200" dirty="0" smtClean="0">
                <a:solidFill>
                  <a:srgbClr val="FF0000"/>
                </a:solidFill>
              </a:rPr>
              <a:t>teen</a:t>
            </a:r>
          </a:p>
          <a:p>
            <a:pPr marL="0" indent="0">
              <a:buNone/>
            </a:pPr>
            <a:r>
              <a:rPr lang="en-US" altLang="zh-CN" sz="3200" dirty="0" smtClean="0"/>
              <a:t>nine</a:t>
            </a:r>
            <a:r>
              <a:rPr lang="en-US" altLang="zh-CN" sz="3200" dirty="0" smtClean="0">
                <a:solidFill>
                  <a:srgbClr val="FF0000"/>
                </a:solidFill>
              </a:rPr>
              <a:t>teen</a:t>
            </a:r>
          </a:p>
          <a:p>
            <a:pPr marL="0" indent="0">
              <a:buNone/>
            </a:pPr>
            <a:r>
              <a:rPr lang="en-US" altLang="zh-CN" sz="3200" dirty="0" smtClean="0"/>
              <a:t>twen</a:t>
            </a:r>
            <a:r>
              <a:rPr lang="en-US" altLang="zh-CN" sz="3200" dirty="0" smtClean="0">
                <a:solidFill>
                  <a:srgbClr val="FF0000"/>
                </a:solidFill>
              </a:rPr>
              <a:t>ty</a:t>
            </a:r>
          </a:p>
          <a:p>
            <a:pPr marL="0" indent="0">
              <a:buNone/>
            </a:pPr>
            <a:r>
              <a:rPr lang="en-US" altLang="zh-CN" sz="3200" dirty="0" smtClean="0"/>
              <a:t>twen</a:t>
            </a:r>
            <a:r>
              <a:rPr lang="en-US" altLang="zh-CN" sz="3200" dirty="0" smtClean="0">
                <a:solidFill>
                  <a:srgbClr val="FF0000"/>
                </a:solidFill>
              </a:rPr>
              <a:t>ty</a:t>
            </a:r>
            <a:r>
              <a:rPr lang="en-US" altLang="zh-CN" sz="3200" dirty="0" smtClean="0"/>
              <a:t>-one</a:t>
            </a:r>
          </a:p>
          <a:p>
            <a:pPr marL="0" indent="0">
              <a:buNone/>
            </a:pPr>
            <a:r>
              <a:rPr lang="en-US" altLang="zh-CN" sz="3200" dirty="0" smtClean="0"/>
              <a:t>twen</a:t>
            </a:r>
            <a:r>
              <a:rPr lang="en-US" altLang="zh-CN" sz="3200" dirty="0" smtClean="0">
                <a:solidFill>
                  <a:srgbClr val="FF0000"/>
                </a:solidFill>
              </a:rPr>
              <a:t>ty</a:t>
            </a:r>
            <a:r>
              <a:rPr lang="en-US" altLang="zh-CN" sz="3200" dirty="0" smtClean="0"/>
              <a:t>-two</a:t>
            </a:r>
            <a:endParaRPr lang="zh-CN" altLang="en-US" sz="3200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755677" y="365127"/>
            <a:ext cx="2469392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200" dirty="0" err="1" smtClean="0"/>
              <a:t>thir+</a:t>
            </a:r>
            <a:r>
              <a:rPr lang="en-US" altLang="zh-CN" sz="3200" dirty="0" err="1" smtClean="0">
                <a:solidFill>
                  <a:srgbClr val="FF0000"/>
                </a:solidFill>
              </a:rPr>
              <a:t>teen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200" dirty="0" err="1" smtClean="0"/>
              <a:t>four+</a:t>
            </a:r>
            <a:r>
              <a:rPr lang="en-US" altLang="zh-CN" sz="3200" dirty="0" err="1" smtClean="0">
                <a:solidFill>
                  <a:srgbClr val="FF0000"/>
                </a:solidFill>
              </a:rPr>
              <a:t>teen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200" dirty="0" err="1" smtClean="0"/>
              <a:t>fif+</a:t>
            </a:r>
            <a:r>
              <a:rPr lang="en-US" altLang="zh-CN" sz="3200" dirty="0" err="1" smtClean="0">
                <a:solidFill>
                  <a:srgbClr val="FF0000"/>
                </a:solidFill>
              </a:rPr>
              <a:t>teen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200" dirty="0" err="1" smtClean="0"/>
              <a:t>six+</a:t>
            </a:r>
            <a:r>
              <a:rPr lang="en-US" altLang="zh-CN" sz="3200" dirty="0" err="1" smtClean="0">
                <a:solidFill>
                  <a:srgbClr val="FF0000"/>
                </a:solidFill>
              </a:rPr>
              <a:t>teen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200" dirty="0" err="1" smtClean="0"/>
              <a:t>seven+</a:t>
            </a:r>
            <a:r>
              <a:rPr lang="en-US" altLang="zh-CN" sz="3200" dirty="0" err="1" smtClean="0">
                <a:solidFill>
                  <a:srgbClr val="FF0000"/>
                </a:solidFill>
              </a:rPr>
              <a:t>teen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200" dirty="0" err="1" smtClean="0"/>
              <a:t>eigh+</a:t>
            </a:r>
            <a:r>
              <a:rPr lang="en-US" altLang="zh-CN" sz="3200" dirty="0" err="1" smtClean="0">
                <a:solidFill>
                  <a:srgbClr val="FF0000"/>
                </a:solidFill>
              </a:rPr>
              <a:t>teen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200" dirty="0" err="1" smtClean="0"/>
              <a:t>nine+</a:t>
            </a:r>
            <a:r>
              <a:rPr lang="en-US" altLang="zh-CN" sz="3200" dirty="0" err="1" smtClean="0">
                <a:solidFill>
                  <a:srgbClr val="FF0000"/>
                </a:solidFill>
              </a:rPr>
              <a:t>teen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01170" y="255943"/>
            <a:ext cx="158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three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3101170" y="1455641"/>
            <a:ext cx="158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five</a:t>
            </a:r>
            <a:endParaRPr lang="zh-CN" altLang="en-US" sz="3600" dirty="0"/>
          </a:p>
        </p:txBody>
      </p:sp>
      <p:sp>
        <p:nvSpPr>
          <p:cNvPr id="8" name="文本框 7"/>
          <p:cNvSpPr txBox="1"/>
          <p:nvPr/>
        </p:nvSpPr>
        <p:spPr>
          <a:xfrm>
            <a:off x="3172537" y="3165191"/>
            <a:ext cx="158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eight</a:t>
            </a:r>
            <a:endParaRPr lang="zh-CN" altLang="en-US" sz="3600" dirty="0"/>
          </a:p>
        </p:txBody>
      </p:sp>
      <p:sp>
        <p:nvSpPr>
          <p:cNvPr id="9" name="右箭头 8"/>
          <p:cNvSpPr/>
          <p:nvPr/>
        </p:nvSpPr>
        <p:spPr>
          <a:xfrm>
            <a:off x="4295917" y="485764"/>
            <a:ext cx="388393" cy="1866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4295916" y="3395014"/>
            <a:ext cx="388393" cy="1866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4101719" y="1700499"/>
            <a:ext cx="388393" cy="1866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433014" y="255943"/>
            <a:ext cx="1368331" cy="419322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726866" y="4416213"/>
            <a:ext cx="780625" cy="151380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0230" y="334467"/>
            <a:ext cx="983492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00" dirty="0" smtClean="0"/>
              <a:t>13</a:t>
            </a:r>
          </a:p>
          <a:p>
            <a:r>
              <a:rPr lang="en-US" altLang="zh-CN" sz="3700" dirty="0" smtClean="0"/>
              <a:t>14</a:t>
            </a:r>
          </a:p>
          <a:p>
            <a:r>
              <a:rPr lang="en-US" altLang="zh-CN" sz="3700" dirty="0" smtClean="0"/>
              <a:t>15</a:t>
            </a:r>
          </a:p>
          <a:p>
            <a:r>
              <a:rPr lang="en-US" altLang="zh-CN" sz="3700" dirty="0" smtClean="0"/>
              <a:t>16</a:t>
            </a:r>
          </a:p>
          <a:p>
            <a:r>
              <a:rPr lang="en-US" altLang="zh-CN" sz="3700" dirty="0" smtClean="0"/>
              <a:t>17</a:t>
            </a:r>
          </a:p>
          <a:p>
            <a:r>
              <a:rPr lang="en-US" altLang="zh-CN" sz="3700" dirty="0" smtClean="0"/>
              <a:t>18</a:t>
            </a:r>
          </a:p>
          <a:p>
            <a:r>
              <a:rPr lang="en-US" altLang="zh-CN" sz="3700" dirty="0" smtClean="0"/>
              <a:t>19</a:t>
            </a:r>
          </a:p>
          <a:p>
            <a:r>
              <a:rPr lang="en-US" altLang="zh-CN" sz="3700" dirty="0" smtClean="0"/>
              <a:t>20</a:t>
            </a:r>
          </a:p>
          <a:p>
            <a:r>
              <a:rPr lang="en-US" altLang="zh-CN" sz="3700" dirty="0" smtClean="0"/>
              <a:t>21</a:t>
            </a:r>
          </a:p>
          <a:p>
            <a:r>
              <a:rPr lang="en-US" altLang="zh-CN" sz="3700" dirty="0" smtClean="0"/>
              <a:t>22</a:t>
            </a:r>
            <a:endParaRPr lang="zh-CN" altLang="en-US" sz="3700" dirty="0"/>
          </a:p>
        </p:txBody>
      </p:sp>
      <p:sp>
        <p:nvSpPr>
          <p:cNvPr id="19" name="文本框 18"/>
          <p:cNvSpPr txBox="1"/>
          <p:nvPr/>
        </p:nvSpPr>
        <p:spPr>
          <a:xfrm>
            <a:off x="3585666" y="616091"/>
            <a:ext cx="1037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ir</a:t>
            </a:r>
            <a:endParaRPr lang="zh-CN" altLang="en-US" sz="3600" dirty="0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3450180" y="1787857"/>
            <a:ext cx="453080" cy="2594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561564" y="616091"/>
            <a:ext cx="60157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433193" y="1855925"/>
            <a:ext cx="1037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f</a:t>
            </a:r>
            <a:endParaRPr lang="zh-CN" altLang="en-US" sz="3600" dirty="0"/>
          </a:p>
        </p:txBody>
      </p:sp>
      <p:cxnSp>
        <p:nvCxnSpPr>
          <p:cNvPr id="30" name="直接连接符 29"/>
          <p:cNvCxnSpPr/>
          <p:nvPr/>
        </p:nvCxnSpPr>
        <p:spPr>
          <a:xfrm>
            <a:off x="3971497" y="3329423"/>
            <a:ext cx="306509" cy="28618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93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6" grpId="0"/>
      <p:bldP spid="7" grpId="0"/>
      <p:bldP spid="8" grpId="0"/>
      <p:bldP spid="9" grpId="0" animBg="1"/>
      <p:bldP spid="11" grpId="0" animBg="1"/>
      <p:bldP spid="12" grpId="0" animBg="1"/>
      <p:bldP spid="13" grpId="0" animBg="1"/>
      <p:bldP spid="14" grpId="0" animBg="1"/>
      <p:bldP spid="19" grpId="0"/>
      <p:bldP spid="28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Words>202</Words>
  <Application>Microsoft Office PowerPoint</Application>
  <PresentationFormat>全屏显示(4:3)</PresentationFormat>
  <Paragraphs>73</Paragraphs>
  <Slides>20</Slides>
  <Notes>0</Notes>
  <HiddenSlides>0</HiddenSlides>
  <MMClips>6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宋体</vt:lpstr>
      <vt:lpstr>Arial</vt:lpstr>
      <vt:lpstr>Calibri</vt:lpstr>
      <vt:lpstr>Calibri Light</vt:lpstr>
      <vt:lpstr>Office 主题</vt:lpstr>
      <vt:lpstr>Module 4 Unit 2 Thirteen, fourteen, fifteen…  </vt:lpstr>
      <vt:lpstr>PowerPoint 演示文稿</vt:lpstr>
      <vt:lpstr>How many apples has he got? </vt:lpstr>
      <vt:lpstr>PowerPoint 演示文稿</vt:lpstr>
      <vt:lpstr>How many peaches? Can they see all the peaches?</vt:lpstr>
      <vt:lpstr>How many peaches? Let’s count!</vt:lpstr>
      <vt:lpstr>How many peaches?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Listen, watch and say:</vt:lpstr>
      <vt:lpstr>PowerPoint 演示文稿</vt:lpstr>
      <vt:lpstr>Let’s chant!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4 Unit 2 Thirteen, fourteen, fifteen…  </dc:title>
  <dc:creator>May</dc:creator>
  <cp:lastModifiedBy>May</cp:lastModifiedBy>
  <cp:revision>24</cp:revision>
  <dcterms:created xsi:type="dcterms:W3CDTF">2017-03-14T12:25:34Z</dcterms:created>
  <dcterms:modified xsi:type="dcterms:W3CDTF">2017-03-14T13:46:17Z</dcterms:modified>
</cp:coreProperties>
</file>